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16542" r:id="rId5"/>
    <p:sldId id="290" r:id="rId6"/>
    <p:sldId id="291" r:id="rId7"/>
    <p:sldId id="292" r:id="rId8"/>
    <p:sldId id="285" r:id="rId9"/>
    <p:sldId id="300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487B00-9AE7-C248-CB84-107C736C917B}" name="Humensky, Brian (GSFC-6600)" initials="HB(6" userId="S::thumensk@ndc.nasa.gov::0cff0267-fafd-47dc-890c-7f96f75c3551" providerId="AD"/>
  <p188:author id="{225BA030-83BF-7770-33C2-74995D033A9F}" name="Civano, Francesca M. (GSFC-6600)" initials="C(" userId="S::fcivano@ndc.nasa.gov::8254edc6-85b5-465a-8b7b-fbd7930a83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1"/>
    <p:restoredTop sz="94704"/>
  </p:normalViewPr>
  <p:slideViewPr>
    <p:cSldViewPr snapToGrid="0">
      <p:cViewPr varScale="1">
        <p:scale>
          <a:sx n="120" d="100"/>
          <a:sy n="120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9623-414C-2C40-8EE9-E93E3BFB089D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FB85A-D194-F543-B7B4-709726FE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7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E911-C103-CB31-575A-41FB10075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90378-16EB-56CF-F7ED-626CA7D1F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6819-DC9E-EF63-DEBB-276086F5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4090-DFC6-1E47-A42B-4D734DCF339F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A392-2C0F-E40F-1649-D61A74CA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E2D3F-C7DA-5409-CDD4-2AFF9481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E164-15A0-B421-67CE-1FBDB10C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A3C2C-3440-04AB-B826-3BB5B99E5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6AB1-6B84-9F2E-E03B-BBE0BF1B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B549-2AC4-A14F-AD73-F483B7923BC8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8F7D-5879-8E04-B591-A1952A59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625DC-84B1-23A3-3B1D-4737E570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B43B-CD63-E8AA-D85A-224FE87E2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D6A91-7670-C63F-E964-3A457000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6D10-AF02-26DC-DB40-8DDD769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826F-4338-A040-A85C-C963D756441F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84F0-56D8-553E-D4A4-A990EE39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276D-5916-29EF-9AA6-20C4FF74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F4D1-0812-B2F7-37E8-C3A57A85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9134-6D80-6187-5B1D-DEDBC65D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188719"/>
            <a:ext cx="10515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429E-9048-633B-26C3-4BB9DC80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A914-CB90-7747-B2F5-3FCAD6BB7429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EA7C-0BB6-223D-25A7-2A598F32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6D594-1A6A-9A7C-D47C-0E30E0A0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494B-CFEC-94BE-815B-9269314A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081-AF3C-2930-93C3-1CD4C332C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30FA1-C934-2E55-3491-3349916F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2B94-F012-6943-8911-DE13DDC7F23E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4CD9-9995-FEAD-AAAA-ADA9FA07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5F989-C4ED-A14F-A316-EE81B387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3CDD-B6EE-EFEA-75B8-4D84CD6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A85F-168A-B35B-2949-2E21393AA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24" y="1188720"/>
            <a:ext cx="5181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2837-707D-E872-B9C5-03772B170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2976" y="1188720"/>
            <a:ext cx="5181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C03F2-8999-7251-B6AE-C2BA01C7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DAB-6BBA-3F4C-A34B-72AC97739C15}" type="datetime1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8951A-D115-9208-DAB6-995B1E3F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B1A6D-2897-8325-ECDF-499627DB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A8AB-A455-4D27-B7A4-2D6ADE31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35FE9-5E18-4AF7-6CAC-10DE0A7B3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11600-FEAA-316F-8D9F-547F6DDB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46037-1DF3-0D55-500C-4E2313818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E45AC-1FFA-1E7B-1D7E-61F64002E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4E8FC-1703-561F-A71A-2B8C6431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5ECE-EF10-5149-B933-BA76ACE3EA13}" type="datetime1">
              <a:rPr lang="en-US" smtClean="0"/>
              <a:t>5/14/24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ACCFC-993B-DE82-041C-94500113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C9517-8E57-A67E-EA7E-591271B2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D66A-4C36-4E2F-4FC9-084FF7E6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EDBF0-81A8-4517-E16C-DDB41F9F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26AD-0403-A24E-A727-DC78A1F4ACF4}" type="datetime1">
              <a:rPr lang="en-US" smtClean="0"/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2C52-DD08-6873-7455-9DAB9D8D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8E4BF-E886-0B5A-A397-105E18A8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38266-33AD-9A05-891E-33FB6211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64A4-00D2-EE48-96FC-1B29AEA728C4}" type="datetime1">
              <a:rPr lang="en-US" smtClean="0"/>
              <a:t>5/14/24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B3516-C981-C15E-114A-4704A20B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3FAF-AB67-CB9F-9AA4-5E91D7F4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FD70-4189-513C-19AB-B02C5588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B7C28-3253-DC92-A9C6-BFBE31B4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E24C4-8CEC-F6B4-4931-A4FE1638E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BC374-9EE9-30C4-092E-52AA3031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BF79-540D-684C-AA6C-5DEBA8356E91}" type="datetime1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FA4A1-1EF1-D477-AC83-2CBB96AF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EF853-E127-DED1-C18B-25EE9F9D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B37A-178A-4B4A-5407-2980DBE3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8918D-086D-5C83-964F-B9C252665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92181-C61E-DF77-2171-6B48E9F4B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F780E-289F-87B4-CED2-7AB01C9D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05F-FAD1-474F-AC05-D52ADCA11199}" type="datetime1">
              <a:rPr lang="en-US" smtClean="0"/>
              <a:t>5/14/24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667FD-269F-ABBE-1CDD-9EBAD0A5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40B7D-16D0-B0B8-9041-FEC151E7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SA Sees 'Watershed' Cosmic Blast in Unique Detail | NASA">
            <a:extLst>
              <a:ext uri="{FF2B5EF4-FFF2-40B4-BE49-F238E27FC236}">
                <a16:creationId xmlns:a16="http://schemas.microsoft.com/office/drawing/2014/main" id="{F15A6F60-3DD8-CCC1-7347-9D49A3617A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7037"/>
          <a:stretch/>
        </p:blipFill>
        <p:spPr bwMode="auto">
          <a:xfrm rot="5400000" flipV="1">
            <a:off x="7391398" y="2075655"/>
            <a:ext cx="6858000" cy="2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33496-F95B-B939-8258-9E85B83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256"/>
            <a:ext cx="10515600" cy="83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77E8B-4922-C824-5E7C-FB45EC50A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266940"/>
            <a:ext cx="10515600" cy="491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6A0C-84BB-CDA6-B618-49165A525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3581-6147-B64D-8473-9B4A23EFBC93}" type="datetime1">
              <a:rPr lang="en-US" smtClean="0"/>
              <a:t>5/14/24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2CF4-188A-1BCF-462F-342BD7A6D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86E2-02FA-19CF-E3AC-2130751F9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ED55-E8AF-464E-A149-D3F30A3B7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40000"/>
              <a:lumOff val="60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350838" indent="-350838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A2F7-387D-C730-CB55-1BE28175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58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NASA’s Astrophysics Cross-Observatory Science Support (ACROSS)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63F24-F9A3-26A6-4970-CE107E974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5554"/>
            <a:ext cx="9144000" cy="1655762"/>
          </a:xfrm>
        </p:spPr>
        <p:txBody>
          <a:bodyPr>
            <a:normAutofit/>
          </a:bodyPr>
          <a:lstStyle/>
          <a:p>
            <a:r>
              <a:rPr lang="en-US" sz="2200" b="0" dirty="0">
                <a:latin typeface="Arial"/>
                <a:cs typeface="Arial"/>
              </a:rPr>
              <a:t>Jamie Kennea (Penn State), ACROSS Project Scientist</a:t>
            </a:r>
          </a:p>
          <a:p>
            <a:r>
              <a:rPr lang="en-US" sz="2200" b="0" dirty="0">
                <a:latin typeface="Arial"/>
                <a:cs typeface="Arial"/>
              </a:rPr>
              <a:t>Brian </a:t>
            </a:r>
            <a:r>
              <a:rPr lang="en-US" sz="2200" b="0" dirty="0" err="1">
                <a:latin typeface="Arial"/>
                <a:cs typeface="Arial"/>
              </a:rPr>
              <a:t>Humensky</a:t>
            </a:r>
            <a:r>
              <a:rPr lang="en-US" sz="2200" b="0" dirty="0">
                <a:latin typeface="Arial"/>
                <a:cs typeface="Arial"/>
              </a:rPr>
              <a:t>, Physics of the Cosmos Chief Scientist</a:t>
            </a:r>
            <a:br>
              <a:rPr lang="en-US" sz="2200" b="0" dirty="0">
                <a:latin typeface="Arial" panose="020B0604020202020204" pitchFamily="34" charset="0"/>
              </a:rPr>
            </a:br>
            <a:r>
              <a:rPr lang="en-US" sz="2200" b="0" dirty="0">
                <a:latin typeface="Arial"/>
                <a:cs typeface="Arial"/>
              </a:rPr>
              <a:t>Chris Roberts, TDAMM Study/ACROSS Project Manager</a:t>
            </a:r>
            <a:endParaRPr lang="en-US" sz="2200" dirty="0"/>
          </a:p>
        </p:txBody>
      </p:sp>
      <p:pic>
        <p:nvPicPr>
          <p:cNvPr id="4" name="Picture 4" descr="PhysCOS_COR_emblem_110422_blue.png">
            <a:extLst>
              <a:ext uri="{FF2B5EF4-FFF2-40B4-BE49-F238E27FC236}">
                <a16:creationId xmlns:a16="http://schemas.microsoft.com/office/drawing/2014/main" id="{415D949E-A743-5D64-9AE8-E526817C9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" r="2387"/>
          <a:stretch/>
        </p:blipFill>
        <p:spPr>
          <a:xfrm>
            <a:off x="3" y="0"/>
            <a:ext cx="1597759" cy="219456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F09387B-0B75-16A4-D77D-1B0777901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78" y="0"/>
            <a:ext cx="27558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D36F-FCFE-F41F-A73E-F590A0AC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256"/>
            <a:ext cx="10960100" cy="830044"/>
          </a:xfrm>
        </p:spPr>
        <p:txBody>
          <a:bodyPr>
            <a:normAutofit/>
          </a:bodyPr>
          <a:lstStyle/>
          <a:p>
            <a:r>
              <a:rPr lang="en-US"/>
              <a:t>PhysCOS TDAMM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E0A5-1396-9773-FA13-C5D422EB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dirty="0"/>
              <a:t>In October 2022, the Physics of the Cosmos program office initiated a study to identify requirements and formulate implementation options for a TDAMM GOF.</a:t>
            </a:r>
          </a:p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dirty="0"/>
              <a:t>Phase 1 of the study investigated the coordination of NASA space-based missions.</a:t>
            </a:r>
          </a:p>
          <a:p>
            <a:pPr>
              <a:spcBef>
                <a:spcPts val="2200"/>
              </a:spcBef>
            </a:pPr>
            <a:r>
              <a:rPr lang="en-US" dirty="0"/>
              <a:t>Phases 2-3 of the study (2024-25) will address aspects of NASA space-based mission coordination with ground-based and international facilities.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0DCE-6DA5-A159-3CB0-CEF883D8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A47E2-7F55-3658-8CBC-0242E977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latino"/>
              </a:rPr>
              <a:t>Summary of Initial Findings: ACROSS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296DA-EFCA-BAB7-FC0B-79B0E613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NASA HQ authorized a two-year pilot phase of the </a:t>
            </a:r>
            <a:r>
              <a:rPr lang="en-US" b="1" dirty="0"/>
              <a:t>Astrophysics Cross-Observatory Science Support (ACROSS)</a:t>
            </a:r>
            <a:r>
              <a:rPr lang="en-US" dirty="0"/>
              <a:t> initiative to incentivize and facilitate the planning and execution of TDAMM science cases.</a:t>
            </a:r>
            <a:r>
              <a:rPr lang="en-US" b="1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Emphasizing development of cross-observatory science-support tools, operations concepts, and infrastructure to facilitate follow-up observations.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/>
              <a:t>Primary users of ACROSS capabilities are general observers and observatory (mission) science teams.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incentivize community development of TDAMM cross-observatory  science cases, ACROSS is collaborating with mission science teams to  develop a general observing competitive research grant solicitation            and program, targeting an inaugural call for proposals for 2026.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34914-37C9-C207-16F4-654706E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0162E6-AA6E-8FCD-D474-0C79A0E089D5}"/>
              </a:ext>
            </a:extLst>
          </p:cNvPr>
          <p:cNvSpPr/>
          <p:nvPr/>
        </p:nvSpPr>
        <p:spPr>
          <a:xfrm>
            <a:off x="1095153" y="847725"/>
            <a:ext cx="9941442" cy="5992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8E3FF-71CF-42E1-2D53-E517B0FE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256"/>
            <a:ext cx="10515600" cy="830044"/>
          </a:xfrm>
        </p:spPr>
        <p:txBody>
          <a:bodyPr>
            <a:normAutofit/>
          </a:bodyPr>
          <a:lstStyle/>
          <a:p>
            <a:r>
              <a:rPr lang="en-US"/>
              <a:t>Where does ACROSS fit?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D053D3-6185-79F5-08BC-FEB0F16B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83" y="1269727"/>
            <a:ext cx="9040244" cy="4504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716533-8C3C-6590-0130-E95E3061A9C7}"/>
              </a:ext>
            </a:extLst>
          </p:cNvPr>
          <p:cNvSpPr txBox="1"/>
          <p:nvPr/>
        </p:nvSpPr>
        <p:spPr>
          <a:xfrm>
            <a:off x="1683107" y="1275432"/>
            <a:ext cx="27384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 1 of the TDAMM study examined NASA mission workflows, and...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8EBD3-1531-6C19-6B70-DC7D61BCEA54}"/>
              </a:ext>
            </a:extLst>
          </p:cNvPr>
          <p:cNvSpPr txBox="1"/>
          <p:nvPr/>
        </p:nvSpPr>
        <p:spPr>
          <a:xfrm>
            <a:off x="7529194" y="1156937"/>
            <a:ext cx="310727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/>
              <a:t>The ACROSS Pilot Project was initiated in October 2023 to prototype, demonstrate, and validate means for achieving effective and efficient TDAMM science outcomes.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4E39F-CCEB-5C63-9905-341A0351FE76}"/>
              </a:ext>
            </a:extLst>
          </p:cNvPr>
          <p:cNvSpPr txBox="1"/>
          <p:nvPr/>
        </p:nvSpPr>
        <p:spPr>
          <a:xfrm>
            <a:off x="4544603" y="1183100"/>
            <a:ext cx="27384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...recommended infrastructure to enable the fleet to operate as a cohesive TDAMM observing system.</a:t>
            </a: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E824DF72-4B61-8C50-9897-5152AB7AB026}"/>
              </a:ext>
            </a:extLst>
          </p:cNvPr>
          <p:cNvSpPr/>
          <p:nvPr/>
        </p:nvSpPr>
        <p:spPr>
          <a:xfrm>
            <a:off x="1890624" y="5674901"/>
            <a:ext cx="8410752" cy="1021040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ACROSS incentivizes and enables TDAMM science for general observers and lessens the coordination burden on </a:t>
            </a:r>
          </a:p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observatory science operations teams.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12E06-27AD-C866-01DA-F6B721FA4ECA}"/>
              </a:ext>
            </a:extLst>
          </p:cNvPr>
          <p:cNvSpPr txBox="1"/>
          <p:nvPr/>
        </p:nvSpPr>
        <p:spPr>
          <a:xfrm>
            <a:off x="5354367" y="4552435"/>
            <a:ext cx="971732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(ACROSS)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DBBCB-FA32-3095-9700-61B77558D1CF}"/>
              </a:ext>
            </a:extLst>
          </p:cNvPr>
          <p:cNvSpPr txBox="1"/>
          <p:nvPr/>
        </p:nvSpPr>
        <p:spPr>
          <a:xfrm>
            <a:off x="9521870" y="5113669"/>
            <a:ext cx="952524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2958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(ACROSS)</a:t>
            </a:r>
          </a:p>
        </p:txBody>
      </p:sp>
    </p:spTree>
    <p:extLst>
      <p:ext uri="{BB962C8B-B14F-4D97-AF65-F5344CB8AC3E}">
        <p14:creationId xmlns:p14="http://schemas.microsoft.com/office/powerpoint/2010/main" val="298746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4766-F17B-F00B-9F92-9160450A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Activities: Tools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308977-0274-E77C-73D6-D6410D033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71058"/>
              </p:ext>
            </p:extLst>
          </p:nvPr>
        </p:nvGraphicFramePr>
        <p:xfrm>
          <a:off x="838200" y="749200"/>
          <a:ext cx="1051559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182">
                  <a:extLst>
                    <a:ext uri="{9D8B030D-6E8A-4147-A177-3AD203B41FA5}">
                      <a16:colId xmlns:a16="http://schemas.microsoft.com/office/drawing/2014/main" val="3772959133"/>
                    </a:ext>
                  </a:extLst>
                </a:gridCol>
                <a:gridCol w="3541853">
                  <a:extLst>
                    <a:ext uri="{9D8B030D-6E8A-4147-A177-3AD203B41FA5}">
                      <a16:colId xmlns:a16="http://schemas.microsoft.com/office/drawing/2014/main" val="4173165993"/>
                    </a:ext>
                  </a:extLst>
                </a:gridCol>
                <a:gridCol w="4420562">
                  <a:extLst>
                    <a:ext uri="{9D8B030D-6E8A-4147-A177-3AD203B41FA5}">
                      <a16:colId xmlns:a16="http://schemas.microsoft.com/office/drawing/2014/main" val="2833602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Science Feasibility Tools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200" dirty="0"/>
                        <a:t>Fleet State &amp; Status Information Streams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0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Pointed Instruments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visibility / observability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target histories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 and short-term observing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Constraints on planning / scheduling feasibility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4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Wide-Field Instruments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event of interest was coincidentally detected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it was last within </a:t>
                      </a:r>
                      <a:r>
                        <a:rPr lang="en-US" sz="2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FoV</a:t>
                      </a:r>
                      <a:endParaRPr lang="en-US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it will next be within </a:t>
                      </a:r>
                      <a:r>
                        <a:rPr lang="en-US" sz="2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FoV</a:t>
                      </a:r>
                      <a:endParaRPr lang="en-US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8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ToO Toolkit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Observatory target of opportunity pages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8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access to allow automatic submission (e.g., for GRB    missions, LVK, Rubin transient brokers)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"Smart" features leveraging feasibility tools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 observer in constructing ToO request to reduce workload on observers, mission science teams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664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F5D64-F9B9-67E9-D3B5-5B329F14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4766-F17B-F00B-9F92-9160450A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Activities: Tools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308977-0274-E77C-73D6-D6410D033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293359"/>
              </p:ext>
            </p:extLst>
          </p:nvPr>
        </p:nvGraphicFramePr>
        <p:xfrm>
          <a:off x="838200" y="1584944"/>
          <a:ext cx="1051559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023">
                  <a:extLst>
                    <a:ext uri="{9D8B030D-6E8A-4147-A177-3AD203B41FA5}">
                      <a16:colId xmlns:a16="http://schemas.microsoft.com/office/drawing/2014/main" val="3772959133"/>
                    </a:ext>
                  </a:extLst>
                </a:gridCol>
                <a:gridCol w="8529574">
                  <a:extLst>
                    <a:ext uri="{9D8B030D-6E8A-4147-A177-3AD203B41FA5}">
                      <a16:colId xmlns:a16="http://schemas.microsoft.com/office/drawing/2014/main" val="417316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Web Portal</a:t>
                      </a:r>
                    </a:p>
                  </a:txBody>
                  <a:tcPr>
                    <a:solidFill>
                      <a:schemeClr val="accent1">
                        <a:alpha val="503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Under development, targeting 2024 release</a:t>
                      </a:r>
                    </a:p>
                  </a:txBody>
                  <a:tcPr>
                    <a:solidFill>
                      <a:schemeClr val="accent1">
                        <a:alpha val="503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tint val="40000"/>
                        <a:alpha val="503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 summaries for TDAMM-relevant observatories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Links to ACROSS and community-developed tools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Links to ToO submission pages for all 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Links to funding opportunities, conferences, and workshops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of Interest pages, both static (curated by humans, up- dated quarterly) and dynamic (built from near-term observing plans and recent observation history for popular ToOs).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3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607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F5D64-F9B9-67E9-D3B5-5B329F14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4766-F17B-F00B-9F92-9160450A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Activities: Tools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308977-0274-E77C-73D6-D6410D033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225760"/>
              </p:ext>
            </p:extLst>
          </p:nvPr>
        </p:nvGraphicFramePr>
        <p:xfrm>
          <a:off x="838200" y="749200"/>
          <a:ext cx="1051559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023">
                  <a:extLst>
                    <a:ext uri="{9D8B030D-6E8A-4147-A177-3AD203B41FA5}">
                      <a16:colId xmlns:a16="http://schemas.microsoft.com/office/drawing/2014/main" val="3772959133"/>
                    </a:ext>
                  </a:extLst>
                </a:gridCol>
                <a:gridCol w="8529574">
                  <a:extLst>
                    <a:ext uri="{9D8B030D-6E8A-4147-A177-3AD203B41FA5}">
                      <a16:colId xmlns:a16="http://schemas.microsoft.com/office/drawing/2014/main" val="417316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Research Announcement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dirty="0"/>
                        <a:t>Under development, targeting 2026 release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An RA targeted at development of tools or observing modes that enable new science cases.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An opportunity for funding of DDT observations made by non-flagship missions.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An RA designed to fill the gaps between existing mission calls and remove the risk  of double jeopardy by explicitly supporting observing programs that require coordination between two or more observatories.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4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Community Support</a:t>
                      </a:r>
                    </a:p>
                  </a:txBody>
                  <a:tcPr>
                    <a:solidFill>
                      <a:schemeClr val="accent1">
                        <a:alpha val="49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alpha val="4970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8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Joint analysis tutorials and training sessions at the next               TDAMM Workshop, anticipated Fall 2024.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Planned: Helpdesk – to assist in coordinating “ACROSS” multiple observatories.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82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F5D64-F9B9-67E9-D3B5-5B329F14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9244-9740-35FC-08AA-DC43DF7D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ACROSS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5D268-8FCB-D779-2F13-669907A2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5952910"/>
            <a:ext cx="10515600" cy="830044"/>
          </a:xfrm>
        </p:spPr>
        <p:txBody>
          <a:bodyPr>
            <a:normAutofit fontScale="92500"/>
          </a:bodyPr>
          <a:lstStyle/>
          <a:p>
            <a:r>
              <a:rPr lang="en-US"/>
              <a:t>Phases 2-3 of the study (2024-25) will address aspects of NASA space-based mission coordination with ground-based and international facilities.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08F91-689D-614F-55DE-4DA401CF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D55-E8AF-464E-A149-D3F30A3B7685}" type="slidenum">
              <a:rPr lang="en-US" smtClean="0"/>
              <a:t>8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387E45-0BFA-35CC-2D57-6AB7EEA5BD66}"/>
              </a:ext>
            </a:extLst>
          </p:cNvPr>
          <p:cNvGrpSpPr/>
          <p:nvPr/>
        </p:nvGrpSpPr>
        <p:grpSpPr>
          <a:xfrm>
            <a:off x="496192" y="7836060"/>
            <a:ext cx="11199616" cy="7204475"/>
            <a:chOff x="30358080" y="20454780"/>
            <a:chExt cx="11199616" cy="7204475"/>
          </a:xfrm>
        </p:grpSpPr>
        <p:sp>
          <p:nvSpPr>
            <p:cNvPr id="5" name="Rectangle: Rounded Corners 58">
              <a:extLst>
                <a:ext uri="{FF2B5EF4-FFF2-40B4-BE49-F238E27FC236}">
                  <a16:creationId xmlns:a16="http://schemas.microsoft.com/office/drawing/2014/main" id="{DBF855DF-51A0-0795-6540-D8AF7E5C5992}"/>
                </a:ext>
              </a:extLst>
            </p:cNvPr>
            <p:cNvSpPr/>
            <p:nvPr/>
          </p:nvSpPr>
          <p:spPr>
            <a:xfrm>
              <a:off x="37314067" y="24060753"/>
              <a:ext cx="1405635" cy="3200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D35572BF-25AA-4693-D3DD-059CC9FBADC6}"/>
                </a:ext>
              </a:extLst>
            </p:cNvPr>
            <p:cNvSpPr txBox="1">
              <a:spLocks/>
            </p:cNvSpPr>
            <p:nvPr/>
          </p:nvSpPr>
          <p:spPr>
            <a:xfrm>
              <a:off x="30358080" y="20454780"/>
              <a:ext cx="6140362" cy="72044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4572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29588B"/>
                </a:buClr>
                <a:buFont typeface="Wingdings" panose="05000000000000000000" pitchFamily="2" charset="2"/>
                <a:buChar char="§"/>
                <a:defRPr lang="en-US" sz="18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29588B"/>
                </a:buClr>
                <a:buFont typeface="Courier New" panose="02070309020205020404" pitchFamily="49" charset="0"/>
                <a:buChar char="­"/>
                <a:defRPr sz="1600" i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29588B"/>
                </a:buClr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00FF"/>
                </a:buClr>
                <a:buFont typeface="Courier New" panose="02070309020205020404" pitchFamily="49" charset="0"/>
                <a:buChar char="­"/>
                <a:defRPr sz="1300" kern="1200" baseline="0">
                  <a:solidFill>
                    <a:srgbClr val="2958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00FF"/>
                </a:buClr>
                <a:buFont typeface="Arial" panose="020B0604020202020204" pitchFamily="34" charset="0"/>
                <a:buChar char="•"/>
                <a:defRPr sz="1200" kern="1200" baseline="0">
                  <a:solidFill>
                    <a:srgbClr val="2958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90"/>
                </a:buClr>
                <a:buFont typeface="Arial" panose="020B0604020202020204" pitchFamily="34" charset="0"/>
                <a:buChar char="-"/>
                <a:defRPr sz="1000" kern="1200">
                  <a:solidFill>
                    <a:srgbClr val="2958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Science Planning and Process</a:t>
              </a:r>
            </a:p>
            <a:p>
              <a:pPr marL="935038" lvl="1" indent="-477838">
                <a:buFont typeface="Wingdings" pitchFamily="2" charset="2"/>
                <a:buChar char="Ø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PhysPAG/TDAMM SIG Coordination</a:t>
              </a:r>
            </a:p>
            <a:p>
              <a:pPr marL="935038" marR="0" lvl="1" indent="-477838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Wingdings" pitchFamily="2" charset="2"/>
                <a:buChar char="Ø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TDAMM Workshops</a:t>
              </a:r>
            </a:p>
            <a:p>
              <a:pPr marL="935038" marR="0" lvl="1" indent="-477838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rgbClr val="29588B"/>
                </a:buClr>
                <a:buSzTx/>
                <a:buFont typeface="Wingdings" pitchFamily="2" charset="2"/>
                <a:buChar char="Ø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Annual Call for Proposals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System Development</a:t>
              </a:r>
            </a:p>
            <a:p>
              <a:pPr marL="935038" marR="0" lvl="1" indent="-477838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Wingdings" pitchFamily="2" charset="2"/>
                <a:buChar char="Ø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Initial Study Phase</a:t>
              </a:r>
            </a:p>
            <a:p>
              <a:pPr marL="1314450" marR="0" lvl="2" indent="-40005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800" b="0" i="0" u="sng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Pilot for NASA assets</a:t>
              </a:r>
            </a:p>
            <a:p>
              <a:pPr marL="1314450" marR="0" lvl="2" indent="-40005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1: NASA Assets</a:t>
              </a:r>
            </a:p>
            <a:p>
              <a:pPr marL="1314450" marR="0" lvl="2" indent="-40005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2 US Assets (NSF++)</a:t>
              </a:r>
            </a:p>
            <a:p>
              <a:pPr marL="1314450" marR="0" lvl="2" indent="-40005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rgbClr val="29588B"/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3 International Assets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29588B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Operations</a:t>
              </a:r>
            </a:p>
            <a:p>
              <a:pPr marL="868363" lvl="1" indent="-525463" defTabSz="457200">
                <a:spcBef>
                  <a:spcPts val="1000"/>
                </a:spcBef>
                <a:buFont typeface="Wingdings" pitchFamily="2" charset="2"/>
                <a:buChar char="Ø"/>
                <a:defRPr/>
              </a:pPr>
              <a:r>
                <a:rPr kumimoji="0" 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Capability Sustainment &amp; Continuous Improvement</a:t>
              </a:r>
            </a:p>
            <a:p>
              <a:pPr lvl="1" indent="-342900" defTabSz="457200">
                <a:spcBef>
                  <a:spcPts val="1000"/>
                </a:spcBef>
                <a:buFont typeface="Wingdings" panose="05000000000000000000" pitchFamily="2" charset="2"/>
                <a:buChar char="§"/>
                <a:defRPr/>
              </a:pPr>
              <a:endPara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48E07A-54DD-F49A-8462-3F1EFD9DAE25}"/>
                </a:ext>
              </a:extLst>
            </p:cNvPr>
            <p:cNvCxnSpPr>
              <a:cxnSpLocks/>
            </p:cNvCxnSpPr>
            <p:nvPr/>
          </p:nvCxnSpPr>
          <p:spPr>
            <a:xfrm>
              <a:off x="36619702" y="20877473"/>
              <a:ext cx="5013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D32E18-98D3-A6AB-87E2-4095ECEF991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2462" y="20877473"/>
              <a:ext cx="10026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614C70-F161-5785-11B7-EA9BB78B0579}"/>
                </a:ext>
              </a:extLst>
            </p:cNvPr>
            <p:cNvCxnSpPr>
              <a:cxnSpLocks/>
            </p:cNvCxnSpPr>
            <p:nvPr/>
          </p:nvCxnSpPr>
          <p:spPr>
            <a:xfrm>
              <a:off x="38738263" y="20877473"/>
              <a:ext cx="5013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6291E1A-F998-23AA-5714-8014AAD072CB}"/>
                </a:ext>
              </a:extLst>
            </p:cNvPr>
            <p:cNvCxnSpPr>
              <a:cxnSpLocks/>
            </p:cNvCxnSpPr>
            <p:nvPr/>
          </p:nvCxnSpPr>
          <p:spPr>
            <a:xfrm>
              <a:off x="39395397" y="20877473"/>
              <a:ext cx="80210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67C87A-13BA-C7EA-E96A-8B5FCD3033FE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715" y="20877473"/>
              <a:ext cx="5013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1CA74A-742C-AC66-7314-700189CC6BED}"/>
                </a:ext>
              </a:extLst>
            </p:cNvPr>
            <p:cNvCxnSpPr>
              <a:cxnSpLocks/>
            </p:cNvCxnSpPr>
            <p:nvPr/>
          </p:nvCxnSpPr>
          <p:spPr>
            <a:xfrm>
              <a:off x="40858014" y="20877473"/>
              <a:ext cx="50131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5BA390-2F87-06B5-87C1-0BE34C677D50}"/>
                </a:ext>
              </a:extLst>
            </p:cNvPr>
            <p:cNvCxnSpPr>
              <a:cxnSpLocks/>
            </p:cNvCxnSpPr>
            <p:nvPr/>
          </p:nvCxnSpPr>
          <p:spPr>
            <a:xfrm>
              <a:off x="37313910" y="20877473"/>
              <a:ext cx="5013" cy="64008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EB8E30-51BF-9691-D75B-BE67FD422BBD}"/>
                </a:ext>
              </a:extLst>
            </p:cNvPr>
            <p:cNvSpPr txBox="1"/>
            <p:nvPr/>
          </p:nvSpPr>
          <p:spPr>
            <a:xfrm>
              <a:off x="36508856" y="20456222"/>
              <a:ext cx="5048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u="sng" kern="0">
                  <a:solidFill>
                    <a:prstClr val="black"/>
                  </a:solidFill>
                </a:rPr>
                <a:t>‘</a:t>
              </a:r>
              <a:r>
                <a:rPr kumimoji="0" lang="en-US" sz="2800" b="0" i="0" u="sng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23   ‘24    ‘25   ‘26   ‘27   ‘28   ‘29</a:t>
              </a:r>
            </a:p>
          </p:txBody>
        </p:sp>
        <p:sp>
          <p:nvSpPr>
            <p:cNvPr id="15" name="Isosceles Triangle 18">
              <a:extLst>
                <a:ext uri="{FF2B5EF4-FFF2-40B4-BE49-F238E27FC236}">
                  <a16:creationId xmlns:a16="http://schemas.microsoft.com/office/drawing/2014/main" id="{24963CCD-BABF-3819-7E7E-C65F7FC1F9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10180" y="21933084"/>
              <a:ext cx="254192" cy="2969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21">
              <a:extLst>
                <a:ext uri="{FF2B5EF4-FFF2-40B4-BE49-F238E27FC236}">
                  <a16:creationId xmlns:a16="http://schemas.microsoft.com/office/drawing/2014/main" id="{C8ACDFF3-82BC-C930-E761-0D135F3962E8}"/>
                </a:ext>
              </a:extLst>
            </p:cNvPr>
            <p:cNvSpPr/>
            <p:nvPr/>
          </p:nvSpPr>
          <p:spPr>
            <a:xfrm>
              <a:off x="37692597" y="24495839"/>
              <a:ext cx="1049209" cy="3200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28">
              <a:extLst>
                <a:ext uri="{FF2B5EF4-FFF2-40B4-BE49-F238E27FC236}">
                  <a16:creationId xmlns:a16="http://schemas.microsoft.com/office/drawing/2014/main" id="{B6B762C7-DC4B-F7E4-570D-056EE9452427}"/>
                </a:ext>
              </a:extLst>
            </p:cNvPr>
            <p:cNvSpPr/>
            <p:nvPr/>
          </p:nvSpPr>
          <p:spPr>
            <a:xfrm>
              <a:off x="39489214" y="22393017"/>
              <a:ext cx="246052" cy="33883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29">
              <a:extLst>
                <a:ext uri="{FF2B5EF4-FFF2-40B4-BE49-F238E27FC236}">
                  <a16:creationId xmlns:a16="http://schemas.microsoft.com/office/drawing/2014/main" id="{7B335E3A-69B5-871C-6532-35C380F2CF5C}"/>
                </a:ext>
              </a:extLst>
            </p:cNvPr>
            <p:cNvSpPr/>
            <p:nvPr/>
          </p:nvSpPr>
          <p:spPr>
            <a:xfrm>
              <a:off x="36604662" y="21112813"/>
              <a:ext cx="4621256" cy="13930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30">
              <a:extLst>
                <a:ext uri="{FF2B5EF4-FFF2-40B4-BE49-F238E27FC236}">
                  <a16:creationId xmlns:a16="http://schemas.microsoft.com/office/drawing/2014/main" id="{3484AAF4-F6CA-1843-C9ED-67C10EB07A73}"/>
                </a:ext>
              </a:extLst>
            </p:cNvPr>
            <p:cNvSpPr/>
            <p:nvPr/>
          </p:nvSpPr>
          <p:spPr>
            <a:xfrm>
              <a:off x="36604662" y="23562926"/>
              <a:ext cx="686884" cy="320040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Isosceles Triangle 35">
              <a:extLst>
                <a:ext uri="{FF2B5EF4-FFF2-40B4-BE49-F238E27FC236}">
                  <a16:creationId xmlns:a16="http://schemas.microsoft.com/office/drawing/2014/main" id="{838901E2-38A7-DB95-3567-118B8A74F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18079" y="21931696"/>
              <a:ext cx="254192" cy="2969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Isosceles Triangle 36">
              <a:extLst>
                <a:ext uri="{FF2B5EF4-FFF2-40B4-BE49-F238E27FC236}">
                  <a16:creationId xmlns:a16="http://schemas.microsoft.com/office/drawing/2014/main" id="{47ECA1BA-62BB-3397-468F-2851FBE49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5451" y="21930824"/>
              <a:ext cx="254192" cy="296928"/>
            </a:xfrm>
            <a:prstGeom prst="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37">
              <a:extLst>
                <a:ext uri="{FF2B5EF4-FFF2-40B4-BE49-F238E27FC236}">
                  <a16:creationId xmlns:a16="http://schemas.microsoft.com/office/drawing/2014/main" id="{D2DC9244-AEFA-1CB7-F67D-D26706F5F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62689" y="21932651"/>
              <a:ext cx="254192" cy="2969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Isosceles Triangle 16">
              <a:extLst>
                <a:ext uri="{FF2B5EF4-FFF2-40B4-BE49-F238E27FC236}">
                  <a16:creationId xmlns:a16="http://schemas.microsoft.com/office/drawing/2014/main" id="{83F160B3-E2F0-7BC5-EE2E-131E08A8C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99758" y="23562926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38">
              <a:extLst>
                <a:ext uri="{FF2B5EF4-FFF2-40B4-BE49-F238E27FC236}">
                  <a16:creationId xmlns:a16="http://schemas.microsoft.com/office/drawing/2014/main" id="{0BC99502-CD9D-4C12-498C-A7240B337BFE}"/>
                </a:ext>
              </a:extLst>
            </p:cNvPr>
            <p:cNvSpPr/>
            <p:nvPr/>
          </p:nvSpPr>
          <p:spPr>
            <a:xfrm>
              <a:off x="40204165" y="22393017"/>
              <a:ext cx="246052" cy="33883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42">
              <a:extLst>
                <a:ext uri="{FF2B5EF4-FFF2-40B4-BE49-F238E27FC236}">
                  <a16:creationId xmlns:a16="http://schemas.microsoft.com/office/drawing/2014/main" id="{6D9824F0-5749-3F2B-2D97-9187AF7B3FCE}"/>
                </a:ext>
              </a:extLst>
            </p:cNvPr>
            <p:cNvSpPr/>
            <p:nvPr/>
          </p:nvSpPr>
          <p:spPr>
            <a:xfrm>
              <a:off x="38774026" y="22393017"/>
              <a:ext cx="246052" cy="33883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Isosceles Triangle 46">
              <a:extLst>
                <a:ext uri="{FF2B5EF4-FFF2-40B4-BE49-F238E27FC236}">
                  <a16:creationId xmlns:a16="http://schemas.microsoft.com/office/drawing/2014/main" id="{1F4612B3-9DBB-D264-AC5A-8F2463AB8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66794" y="24495839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47">
              <a:extLst>
                <a:ext uri="{FF2B5EF4-FFF2-40B4-BE49-F238E27FC236}">
                  <a16:creationId xmlns:a16="http://schemas.microsoft.com/office/drawing/2014/main" id="{61C9DF6C-27D6-28B4-6FE2-66B9AA922295}"/>
                </a:ext>
              </a:extLst>
            </p:cNvPr>
            <p:cNvSpPr/>
            <p:nvPr/>
          </p:nvSpPr>
          <p:spPr>
            <a:xfrm>
              <a:off x="38075063" y="25027676"/>
              <a:ext cx="1377670" cy="3200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49">
              <a:extLst>
                <a:ext uri="{FF2B5EF4-FFF2-40B4-BE49-F238E27FC236}">
                  <a16:creationId xmlns:a16="http://schemas.microsoft.com/office/drawing/2014/main" id="{7E1171E3-82A9-CCD5-4EF6-EA15B4034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52918" y="25027676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50">
              <a:extLst>
                <a:ext uri="{FF2B5EF4-FFF2-40B4-BE49-F238E27FC236}">
                  <a16:creationId xmlns:a16="http://schemas.microsoft.com/office/drawing/2014/main" id="{1BD90988-5CC4-F9D2-FE19-0EE808A28F1A}"/>
                </a:ext>
              </a:extLst>
            </p:cNvPr>
            <p:cNvSpPr/>
            <p:nvPr/>
          </p:nvSpPr>
          <p:spPr>
            <a:xfrm>
              <a:off x="38762807" y="25489374"/>
              <a:ext cx="1377167" cy="3200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Isosceles Triangle 52">
              <a:extLst>
                <a:ext uri="{FF2B5EF4-FFF2-40B4-BE49-F238E27FC236}">
                  <a16:creationId xmlns:a16="http://schemas.microsoft.com/office/drawing/2014/main" id="{0814943E-7CEE-787C-052B-4F9782855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43019" y="25489374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53">
              <a:extLst>
                <a:ext uri="{FF2B5EF4-FFF2-40B4-BE49-F238E27FC236}">
                  <a16:creationId xmlns:a16="http://schemas.microsoft.com/office/drawing/2014/main" id="{6FD443C3-8089-4C78-C54B-45E9F897C758}"/>
                </a:ext>
              </a:extLst>
            </p:cNvPr>
            <p:cNvSpPr/>
            <p:nvPr/>
          </p:nvSpPr>
          <p:spPr>
            <a:xfrm>
              <a:off x="38756845" y="26212853"/>
              <a:ext cx="2469076" cy="320040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266F83-6F92-3722-0A4E-C8E620F5460C}"/>
                </a:ext>
              </a:extLst>
            </p:cNvPr>
            <p:cNvSpPr txBox="1"/>
            <p:nvPr/>
          </p:nvSpPr>
          <p:spPr>
            <a:xfrm>
              <a:off x="35789190" y="21202080"/>
              <a:ext cx="20705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Workshop White Paper</a:t>
              </a:r>
            </a:p>
          </p:txBody>
        </p:sp>
        <p:sp>
          <p:nvSpPr>
            <p:cNvPr id="33" name="Rectangle: Rounded Corners 38">
              <a:extLst>
                <a:ext uri="{FF2B5EF4-FFF2-40B4-BE49-F238E27FC236}">
                  <a16:creationId xmlns:a16="http://schemas.microsoft.com/office/drawing/2014/main" id="{0DA5D596-9A57-D3B9-A4A2-6F6F38F0FE49}"/>
                </a:ext>
              </a:extLst>
            </p:cNvPr>
            <p:cNvSpPr/>
            <p:nvPr/>
          </p:nvSpPr>
          <p:spPr>
            <a:xfrm>
              <a:off x="40903123" y="22387583"/>
              <a:ext cx="246052" cy="33883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Isosceles Triangle 56">
              <a:extLst>
                <a:ext uri="{FF2B5EF4-FFF2-40B4-BE49-F238E27FC236}">
                  <a16:creationId xmlns:a16="http://schemas.microsoft.com/office/drawing/2014/main" id="{B703245C-1BFF-57B8-45FA-2EE5DCD70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62420" y="23562926"/>
              <a:ext cx="352069" cy="320040"/>
            </a:xfrm>
            <a:prstGeom prst="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56">
              <a:extLst>
                <a:ext uri="{FF2B5EF4-FFF2-40B4-BE49-F238E27FC236}">
                  <a16:creationId xmlns:a16="http://schemas.microsoft.com/office/drawing/2014/main" id="{59D27DAA-B7CF-573D-5D1E-59C279730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52187" y="23562926"/>
              <a:ext cx="352069" cy="320040"/>
            </a:xfrm>
            <a:prstGeom prst="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20">
              <a:extLst>
                <a:ext uri="{FF2B5EF4-FFF2-40B4-BE49-F238E27FC236}">
                  <a16:creationId xmlns:a16="http://schemas.microsoft.com/office/drawing/2014/main" id="{2E3A8F5D-8123-CB8A-160A-EE77A8C44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09783" y="24060753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23">
              <a:extLst>
                <a:ext uri="{FF2B5EF4-FFF2-40B4-BE49-F238E27FC236}">
                  <a16:creationId xmlns:a16="http://schemas.microsoft.com/office/drawing/2014/main" id="{2BA7BBCD-5085-B464-9859-E7BF84BB2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38535" y="24060753"/>
              <a:ext cx="352069" cy="320040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980103-D9BA-24C3-96E1-18FAB6D3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31520"/>
            <a:ext cx="7948491" cy="509320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9197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6AFC08-E934-CA96-9D19-8562B157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256"/>
            <a:ext cx="10515600" cy="830044"/>
          </a:xfrm>
        </p:spPr>
        <p:txBody>
          <a:bodyPr>
            <a:normAutofit/>
          </a:bodyPr>
          <a:lstStyle/>
          <a:p>
            <a:r>
              <a:rPr lang="en-US" dirty="0"/>
              <a:t>Highlighted Recent Accomplishments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21B2A-86FA-0593-EE0E-3A4849DC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189038"/>
            <a:ext cx="10515600" cy="55094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Pre-coordinated gravitational-wave follow-up plans among current NASA X-Ray missions and XMM-Newton during the LVK O-4 observing runs. </a:t>
            </a:r>
          </a:p>
          <a:p>
            <a:pPr lvl="1"/>
            <a:r>
              <a:rPr lang="en-US" dirty="0"/>
              <a:t>Each mission provided an overview of its approved general observing programs.</a:t>
            </a:r>
          </a:p>
          <a:p>
            <a:pPr lvl="1"/>
            <a:r>
              <a:rPr lang="en-US" dirty="0"/>
              <a:t>Discussed courses-of-action to ensure effective and efficient follow-ups. </a:t>
            </a:r>
          </a:p>
          <a:p>
            <a:pPr lvl="1"/>
            <a:r>
              <a:rPr lang="en-US" dirty="0"/>
              <a:t>Established an O4-follow-up Slack channel for rapid science team coordination. </a:t>
            </a:r>
          </a:p>
          <a:p>
            <a:pPr lvl="1"/>
            <a:r>
              <a:rPr lang="en-US" dirty="0"/>
              <a:t>Demonstrates a value-added function provided by an ACROSS TDAMM Help Desk.</a:t>
            </a:r>
          </a:p>
          <a:p>
            <a:r>
              <a:rPr lang="en-US" dirty="0"/>
              <a:t>Delivered a Minimum Viable Product TDAMM web service for BurstCube</a:t>
            </a:r>
          </a:p>
          <a:p>
            <a:pPr lvl="1"/>
            <a:r>
              <a:rPr lang="en-US" dirty="0"/>
              <a:t>Allows BurstCube Science Team to rapidly identify serendipitously observed TDAMM science events detected by others (e.g. LVK).</a:t>
            </a:r>
          </a:p>
          <a:p>
            <a:pPr lvl="1"/>
            <a:r>
              <a:rPr lang="en-US" dirty="0"/>
              <a:t>Supports reprioritization and downlinking of priority science event data.</a:t>
            </a:r>
          </a:p>
          <a:p>
            <a:pPr lvl="1"/>
            <a:r>
              <a:rPr lang="en-US" dirty="0"/>
              <a:t>Serves as a pathfinder for how ACROSS manages and implements value-added interfaces with in-development mission science teams and systems. </a:t>
            </a:r>
          </a:p>
          <a:p>
            <a:r>
              <a:rPr lang="en-US" dirty="0"/>
              <a:t>Established interfaces to receive NuSTAR near-future/recent-past observing plans</a:t>
            </a:r>
          </a:p>
          <a:p>
            <a:pPr lvl="1"/>
            <a:r>
              <a:rPr lang="en-US" dirty="0"/>
              <a:t>Fills a gap in science situational awareness for both observers and science teams.</a:t>
            </a:r>
          </a:p>
          <a:p>
            <a:pPr lvl="1"/>
            <a:r>
              <a:rPr lang="en-US" dirty="0"/>
              <a:t>Serves as a pathfinder for how ACROSS manages and implements value-added interfaces with current NASA mission science teams and systems.</a:t>
            </a:r>
          </a:p>
          <a:p>
            <a:pPr lvl="1"/>
            <a:r>
              <a:rPr lang="en-US" dirty="0"/>
              <a:t>Informs the design of potential future interfaces with ground-based and international observatory science teams and systems. </a:t>
            </a:r>
          </a:p>
        </p:txBody>
      </p:sp>
    </p:spTree>
    <p:extLst>
      <p:ext uri="{BB962C8B-B14F-4D97-AF65-F5344CB8AC3E}">
        <p14:creationId xmlns:p14="http://schemas.microsoft.com/office/powerpoint/2010/main" val="419069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857</Words>
  <Application>Microsoft Macintosh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Palatino</vt:lpstr>
      <vt:lpstr>Wingdings</vt:lpstr>
      <vt:lpstr>Office Theme</vt:lpstr>
      <vt:lpstr>NASA’s Astrophysics Cross-Observatory Science Support (ACROSS) Initiative</vt:lpstr>
      <vt:lpstr>PhysCOS TDAMM Study</vt:lpstr>
      <vt:lpstr>Summary of Initial Findings: ACROSS</vt:lpstr>
      <vt:lpstr>Where does ACROSS fit?</vt:lpstr>
      <vt:lpstr>ACROSS Activities: Tools</vt:lpstr>
      <vt:lpstr>ACROSS Activities: Tools</vt:lpstr>
      <vt:lpstr>ACROSS Activities: Tools</vt:lpstr>
      <vt:lpstr>ACROSS Timeline</vt:lpstr>
      <vt:lpstr>Highlighted Recent Accomplishments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Domain and Multi-Messenger Astronomy: NASA Updates Since TDAMM Workshop</dc:title>
  <dc:creator>Humensky, Brian {he, him, his} (GSFC-6600)</dc:creator>
  <cp:lastModifiedBy>Kennea, Jamie A</cp:lastModifiedBy>
  <cp:revision>5</cp:revision>
  <dcterms:created xsi:type="dcterms:W3CDTF">2023-09-16T07:46:52Z</dcterms:created>
  <dcterms:modified xsi:type="dcterms:W3CDTF">2024-05-14T12:19:05Z</dcterms:modified>
</cp:coreProperties>
</file>